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3"/>
  </p:notesMasterIdLst>
  <p:sldIdLst>
    <p:sldId id="1575" r:id="rId3"/>
    <p:sldId id="2981" r:id="rId4"/>
    <p:sldId id="2982" r:id="rId5"/>
    <p:sldId id="2984" r:id="rId6"/>
    <p:sldId id="2975" r:id="rId7"/>
    <p:sldId id="2980" r:id="rId8"/>
    <p:sldId id="2986" r:id="rId9"/>
    <p:sldId id="2988" r:id="rId10"/>
    <p:sldId id="2998" r:id="rId11"/>
    <p:sldId id="2990" r:id="rId12"/>
    <p:sldId id="2994" r:id="rId13"/>
    <p:sldId id="2995" r:id="rId14"/>
    <p:sldId id="2996" r:id="rId15"/>
    <p:sldId id="2997" r:id="rId16"/>
    <p:sldId id="2989" r:id="rId17"/>
    <p:sldId id="2991" r:id="rId18"/>
    <p:sldId id="2992" r:id="rId19"/>
    <p:sldId id="259" r:id="rId20"/>
    <p:sldId id="2999" r:id="rId21"/>
    <p:sldId id="300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373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1C984-8257-4024-824B-4C7D9A1F8419}" type="datetimeFigureOut">
              <a:rPr lang="ru-RU" smtClean="0"/>
              <a:t>01.11.2025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EBBF-9602-4F94-BCA7-DCAFF6746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08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EEBBF-9602-4F94-BCA7-DCAFF67460C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202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EEBBF-9602-4F94-BCA7-DCAFF67460C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138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EEBBF-9602-4F94-BCA7-DCAFF67460C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14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1346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01E107DC-C5C4-25EC-ED53-F4CCC8606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>
            <a:extLst>
              <a:ext uri="{FF2B5EF4-FFF2-40B4-BE49-F238E27FC236}">
                <a16:creationId xmlns:a16="http://schemas.microsoft.com/office/drawing/2014/main" id="{F458A31E-291E-ED77-1B38-CE52CB7EF6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>
            <a:extLst>
              <a:ext uri="{FF2B5EF4-FFF2-40B4-BE49-F238E27FC236}">
                <a16:creationId xmlns:a16="http://schemas.microsoft.com/office/drawing/2014/main" id="{3EA2EE94-B3ED-1531-612F-B15BB23B6C0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3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01.11.2025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01.11.2025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metodcentr.edumsko.ru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metodcentr.edumsko.ru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todcentr.edumsko.ru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etodcentr.edumsko.ru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forms.yandex.ru/u/68ecde9384227cae0ce515f3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mc_ermolina@mail.ru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 descr="Аудитория">
            <a:extLst>
              <a:ext uri="{FF2B5EF4-FFF2-40B4-BE49-F238E27FC236}">
                <a16:creationId xmlns:a16="http://schemas.microsoft.com/office/drawing/2014/main" id="{EEC57130-709C-4832-AFBC-9AEB5C67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1690688"/>
            <a:ext cx="2824224" cy="3784139"/>
          </a:xfr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3515557" y="2538383"/>
            <a:ext cx="86764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Тема «Создание эффективной муниципальной системы наставничества через деятельность формальных и неформальных профессиональных сообществ»</a:t>
            </a:r>
          </a:p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МБОУ ДПО МЦ 17.11.2025-20.11.2025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2403089" y="799962"/>
            <a:ext cx="8350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Методическая сессия для СП по направлению «Реализация вариативных моделей наставничества: форма «Педагог-педагог»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77265" y="5369428"/>
            <a:ext cx="7910996" cy="492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altLang="ru-RU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Спикер Попенкова Ольга Алексеевна, научный руководитель РСП, к.п.н., доцент, МБОУ ДПО МЦ</a:t>
            </a:r>
          </a:p>
        </p:txBody>
      </p:sp>
    </p:spTree>
    <p:extLst>
      <p:ext uri="{BB962C8B-B14F-4D97-AF65-F5344CB8AC3E}">
        <p14:creationId xmlns:p14="http://schemas.microsoft.com/office/powerpoint/2010/main" val="574068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7F829-EECB-6564-27E1-249FE7014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Цель стажировки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D38467-4A03-CFD1-806E-17E67B50C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045" y="169068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/>
              <a:t>Развитие муниципальной архитектуры методического сопровождения молодых педагогов и педагогов, имеющих профессиональные дефициты. </a:t>
            </a:r>
          </a:p>
          <a:p>
            <a:pPr marL="0" indent="0" algn="ctr">
              <a:buNone/>
            </a:pPr>
            <a:r>
              <a:rPr lang="ru-RU" sz="3200" dirty="0"/>
              <a:t>Ликвидация профессиональных дефицитов, обеспечение роста профессионального мастерства педагогов, повышение качества образования.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4F97718-1492-8EA5-384B-FC453E633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4770"/>
            <a:ext cx="2613230" cy="26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754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DFCB1-58C1-F3C1-55D2-1661D1217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205361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Информация на сайте </a:t>
            </a:r>
            <a:br>
              <a:rPr lang="en-US" sz="3600" dirty="0"/>
            </a:br>
            <a:r>
              <a:rPr lang="ru-RU" sz="3600" dirty="0"/>
              <a:t>МБОУ ДПО МЦ</a:t>
            </a:r>
            <a:r>
              <a:rPr lang="en-US" sz="3600" dirty="0"/>
              <a:t> </a:t>
            </a:r>
            <a:r>
              <a:rPr lang="en-US" sz="3600" dirty="0">
                <a:hlinkClick r:id="rId2"/>
              </a:rPr>
              <a:t>https://metodcentr.edumsko.ru/</a:t>
            </a:r>
            <a:r>
              <a:rPr lang="en-US" sz="3600" dirty="0"/>
              <a:t> </a:t>
            </a:r>
            <a:endParaRPr lang="ru-RU" sz="3600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68A4965-E73B-1EA9-AB24-292B07C4DE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59374" y="1631083"/>
            <a:ext cx="8085607" cy="522691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58AF746-F96C-AE7D-E67A-97E3B7D5D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4770"/>
            <a:ext cx="2613230" cy="26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78EA2FA5-3A36-105F-5ABB-B2CC20A0B06F}"/>
              </a:ext>
            </a:extLst>
          </p:cNvPr>
          <p:cNvSpPr/>
          <p:nvPr/>
        </p:nvSpPr>
        <p:spPr>
          <a:xfrm rot="3119153">
            <a:off x="6295116" y="4183750"/>
            <a:ext cx="404109" cy="70249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38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3478B-C8D7-E4A6-36AD-5D009B651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030C98-742B-EE73-64F4-BEE8EE80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205361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Информация на сайте </a:t>
            </a:r>
            <a:br>
              <a:rPr lang="en-US" sz="3600" dirty="0"/>
            </a:br>
            <a:r>
              <a:rPr lang="ru-RU" sz="3600" dirty="0"/>
              <a:t>МБОУ ДПО МЦ</a:t>
            </a:r>
            <a:r>
              <a:rPr lang="en-US" sz="3600" dirty="0"/>
              <a:t> </a:t>
            </a:r>
            <a:r>
              <a:rPr lang="en-US" sz="3600" dirty="0">
                <a:hlinkClick r:id="rId2"/>
              </a:rPr>
              <a:t>https://metodcentr.edumsko.ru/</a:t>
            </a:r>
            <a:r>
              <a:rPr lang="en-US" sz="3600" dirty="0"/>
              <a:t> </a:t>
            </a:r>
            <a:endParaRPr lang="ru-RU" sz="36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B5E5D50-8473-F5A1-13C8-AC82C1EF4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4770"/>
            <a:ext cx="2613230" cy="26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485E451F-BFD0-9129-EE4A-DC90D00BE31C}"/>
              </a:ext>
            </a:extLst>
          </p:cNvPr>
          <p:cNvSpPr/>
          <p:nvPr/>
        </p:nvSpPr>
        <p:spPr>
          <a:xfrm rot="3119153">
            <a:off x="6295116" y="4183750"/>
            <a:ext cx="404109" cy="70249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19E13C-95C7-AB24-94FF-42A536D71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4F400F-46D9-FDBC-EBE9-AC307756E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631" y="1989774"/>
            <a:ext cx="7219643" cy="3801426"/>
          </a:xfrm>
          <a:prstGeom prst="rect">
            <a:avLst/>
          </a:prstGeom>
        </p:spPr>
      </p:pic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11C4B007-EC86-6CE1-44D8-895A9E00F8DC}"/>
              </a:ext>
            </a:extLst>
          </p:cNvPr>
          <p:cNvSpPr/>
          <p:nvPr/>
        </p:nvSpPr>
        <p:spPr>
          <a:xfrm rot="3119153">
            <a:off x="9220718" y="4453142"/>
            <a:ext cx="404109" cy="70249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653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6916C-5C6A-AFF1-61CB-4EEA44DA1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BF15E851-4A45-C6F0-CE44-8AA227EAB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9337" y="1615547"/>
            <a:ext cx="7826986" cy="53946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350249-F2A9-B3C4-781A-92315F657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205361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Информация на сайте </a:t>
            </a:r>
            <a:br>
              <a:rPr lang="en-US" sz="3600" dirty="0"/>
            </a:br>
            <a:r>
              <a:rPr lang="ru-RU" sz="3600" dirty="0"/>
              <a:t>МБОУ ДПО МЦ</a:t>
            </a:r>
            <a:r>
              <a:rPr lang="en-US" sz="3600" dirty="0"/>
              <a:t> </a:t>
            </a:r>
            <a:r>
              <a:rPr lang="en-US" sz="3600" dirty="0">
                <a:hlinkClick r:id="rId3"/>
              </a:rPr>
              <a:t>https://metodcentr.edumsko.ru/</a:t>
            </a:r>
            <a:r>
              <a:rPr lang="en-US" sz="3600" dirty="0"/>
              <a:t> </a:t>
            </a:r>
            <a:endParaRPr lang="ru-RU" sz="36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743BA0D-A861-535F-BE21-4D007B7F1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4770"/>
            <a:ext cx="2613230" cy="26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1D668113-9F85-45B5-5405-B0123594C484}"/>
              </a:ext>
            </a:extLst>
          </p:cNvPr>
          <p:cNvSpPr/>
          <p:nvPr/>
        </p:nvSpPr>
        <p:spPr>
          <a:xfrm rot="3119153">
            <a:off x="6249604" y="2610589"/>
            <a:ext cx="404109" cy="70249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29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0D6A6-06B8-CC6B-90D8-5B8688472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6CB05B-2F2F-5F60-E1F9-732930FAF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2758" y="1790905"/>
            <a:ext cx="8603125" cy="506709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B657BA-004F-36AB-7477-F7AAA7F38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205361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Информация на сайте </a:t>
            </a:r>
            <a:br>
              <a:rPr lang="en-US" sz="3600" dirty="0"/>
            </a:br>
            <a:r>
              <a:rPr lang="ru-RU" sz="3600" dirty="0"/>
              <a:t>МБОУ ДПО МЦ</a:t>
            </a:r>
            <a:r>
              <a:rPr lang="en-US" sz="3600" dirty="0"/>
              <a:t> </a:t>
            </a:r>
            <a:r>
              <a:rPr lang="en-US" sz="3600" dirty="0">
                <a:hlinkClick r:id="rId3"/>
              </a:rPr>
              <a:t>https://metodcentr.edumsko.ru/</a:t>
            </a:r>
            <a:r>
              <a:rPr lang="en-US" sz="3600" dirty="0"/>
              <a:t> </a:t>
            </a:r>
            <a:endParaRPr lang="ru-RU" sz="360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A52AADB-B368-B490-288A-0966D2CB6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4770"/>
            <a:ext cx="2613230" cy="26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89A8E773-F5EC-E701-DDBD-6016F1D68A3B}"/>
              </a:ext>
            </a:extLst>
          </p:cNvPr>
          <p:cNvSpPr/>
          <p:nvPr/>
        </p:nvSpPr>
        <p:spPr>
          <a:xfrm rot="3119153">
            <a:off x="7803102" y="5943724"/>
            <a:ext cx="404109" cy="70249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716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D72E5-A0D4-57C3-BB99-12E64F81F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Содержание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98DEE6-A19D-7376-78C5-30DBE6542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129" y="1474839"/>
            <a:ext cx="11572568" cy="4702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- Командообразование. Педагогический нетворкинг. Участников ждет специально организованный нетворкинг – тренинг общения со специально разработанными заданиями.</a:t>
            </a:r>
          </a:p>
          <a:p>
            <a:pPr marL="0" indent="0">
              <a:buNone/>
            </a:pPr>
            <a:r>
              <a:rPr lang="ru-RU" dirty="0"/>
              <a:t> - Командный коучинг. </a:t>
            </a:r>
            <a:r>
              <a:rPr lang="ru-RU" dirty="0" err="1"/>
              <a:t>Смыслообразование</a:t>
            </a:r>
            <a:r>
              <a:rPr lang="ru-RU" dirty="0"/>
              <a:t>. Создание Команды наставничества ОО, трансляция опыта.</a:t>
            </a:r>
          </a:p>
          <a:p>
            <a:pPr marL="0" indent="0">
              <a:buNone/>
            </a:pPr>
            <a:r>
              <a:rPr lang="ru-RU" dirty="0"/>
              <a:t>- Муниципальная школа тьютора Технологический класс». Школа тьютора (постояннодействующий практикум «Технологический класс») - открытая учебная площадка с применением методов интерактивного и интенсивного обучения</a:t>
            </a:r>
          </a:p>
          <a:p>
            <a:pPr marL="0" indent="0">
              <a:buNone/>
            </a:pPr>
            <a:r>
              <a:rPr lang="ru-RU" dirty="0"/>
              <a:t>- Педагогическая мастерская «Цифровой навигатор». Взаимообучение в форме педагогической мастерской.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342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59E927-7DE8-0877-C80F-F2884E73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523" y="2359742"/>
            <a:ext cx="10515600" cy="218230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Дата проведения:</a:t>
            </a:r>
            <a:r>
              <a:rPr lang="ru-RU" dirty="0"/>
              <a:t> 17.11.25 - 20.11.25 г. </a:t>
            </a:r>
            <a:br>
              <a:rPr lang="ru-RU" dirty="0"/>
            </a:br>
            <a:r>
              <a:rPr lang="ru-RU" b="1" dirty="0"/>
              <a:t>Время проведения:</a:t>
            </a:r>
            <a:r>
              <a:rPr lang="ru-RU" dirty="0"/>
              <a:t> 10.00-14.00</a:t>
            </a:r>
            <a:br>
              <a:rPr lang="ru-RU" dirty="0"/>
            </a:br>
            <a:r>
              <a:rPr lang="ru-RU" b="1" dirty="0"/>
              <a:t>Место проведения</a:t>
            </a:r>
            <a:r>
              <a:rPr lang="ru-RU" dirty="0"/>
              <a:t>: МБОУ г. Ивантеевка «Образовательный центр №2» </a:t>
            </a:r>
            <a:br>
              <a:rPr lang="ru-RU" dirty="0"/>
            </a:br>
            <a:r>
              <a:rPr lang="ru-RU" b="1" dirty="0"/>
              <a:t>Адрес:</a:t>
            </a:r>
            <a:r>
              <a:rPr lang="ru-RU" dirty="0"/>
              <a:t> г. Ивантеевка, ул. Богданова, д. 27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600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98BDC-88D8-E6A4-AE3F-89BCC995A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7741E8-AD0F-9055-2E7E-86B629172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6523" y="2359741"/>
            <a:ext cx="10515600" cy="34216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Продолжительность стажировки: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16 часов, 4 дня</a:t>
            </a:r>
            <a:br>
              <a:rPr lang="ru-RU" dirty="0"/>
            </a:br>
            <a:r>
              <a:rPr lang="ru-RU" dirty="0"/>
              <a:t>очно - 17.11.25; 20.11.25 </a:t>
            </a:r>
            <a:br>
              <a:rPr lang="ru-RU" dirty="0"/>
            </a:br>
            <a:r>
              <a:rPr lang="ru-RU" dirty="0"/>
              <a:t>заочно – 18.11.25;19.11.25 </a:t>
            </a:r>
            <a:br>
              <a:rPr lang="ru-RU" dirty="0"/>
            </a:br>
            <a:r>
              <a:rPr lang="ru-RU" b="1" dirty="0"/>
              <a:t>Ссылка для регистрации:</a:t>
            </a:r>
            <a:r>
              <a:rPr lang="ru-RU" dirty="0"/>
              <a:t> </a:t>
            </a:r>
            <a:br>
              <a:rPr lang="ru-RU" dirty="0"/>
            </a:br>
            <a:r>
              <a:rPr lang="ru-RU" u="sng" dirty="0">
                <a:hlinkClick r:id="rId2"/>
              </a:rPr>
              <a:t>https://forms.yandex.ru/u/68ecde9384227cae0ce515f3</a:t>
            </a:r>
            <a:r>
              <a:rPr lang="ru-RU" dirty="0"/>
              <a:t>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076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Мы открыты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2060"/>
                </a:solidFill>
              </a:rPr>
              <a:t>для сотрудничества и новых идей</a:t>
            </a:r>
            <a:endParaRPr sz="3600" b="1" dirty="0"/>
          </a:p>
        </p:txBody>
      </p:sp>
      <p:pic>
        <p:nvPicPr>
          <p:cNvPr id="105" name="Google Shape;10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4F0A9DE-A57A-9780-DC6E-B2A92B67F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82827"/>
            <a:ext cx="10515600" cy="3494135"/>
          </a:xfrm>
        </p:spPr>
        <p:txBody>
          <a:bodyPr/>
          <a:lstStyle/>
          <a:p>
            <a:r>
              <a:rPr lang="ru-RU" dirty="0"/>
              <a:t>На связи – Ермолина Наталья Валерьевна, начальник отдела МБОУ ДПО МЦ </a:t>
            </a:r>
            <a:r>
              <a:rPr lang="ru-RU" dirty="0" err="1"/>
              <a:t>г.о</a:t>
            </a:r>
            <a:r>
              <a:rPr lang="ru-RU" dirty="0"/>
              <a:t>. Пушкинский</a:t>
            </a:r>
          </a:p>
          <a:p>
            <a:endParaRPr lang="ru-RU" dirty="0"/>
          </a:p>
          <a:p>
            <a:r>
              <a:rPr lang="ru-RU" dirty="0"/>
              <a:t>Тел. - +7 916 365-65-69</a:t>
            </a:r>
          </a:p>
          <a:p>
            <a:r>
              <a:rPr lang="en-US" dirty="0"/>
              <a:t>E-mail- </a:t>
            </a:r>
            <a:r>
              <a:rPr lang="en-US" dirty="0">
                <a:hlinkClick r:id="rId4"/>
              </a:rPr>
              <a:t>mc_ermolina@mail.ru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676585-14EC-B7D8-3448-B022729A1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19" y="963561"/>
            <a:ext cx="11543071" cy="500462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Уважаемые Коллеги!!!</a:t>
            </a:r>
            <a:b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Ждем вас для совместной работы…</a:t>
            </a:r>
            <a:b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Рады будем вашему приезду!!!</a:t>
            </a:r>
            <a:br>
              <a:rPr lang="ru-RU" sz="6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</a:br>
            <a:endParaRPr lang="ru-RU" sz="60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8F611D4-7176-A7D5-8311-7E253B29ACC9}"/>
              </a:ext>
            </a:extLst>
          </p:cNvPr>
          <p:cNvSpPr/>
          <p:nvPr/>
        </p:nvSpPr>
        <p:spPr>
          <a:xfrm>
            <a:off x="600364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4338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33821-F448-7925-C63D-7FED175EF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F0D026-9932-60F9-69D5-7D1429BF1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5613" y="365125"/>
            <a:ext cx="71185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Наш опыт работы по наставничеству на муниципальном уровне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A9289B-A3A8-8C23-D37B-C572D3E1B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Деловая игра</a:t>
            </a:r>
          </a:p>
          <a:p>
            <a:r>
              <a:rPr lang="ru-RU" dirty="0"/>
              <a:t>Панельная дискуссия</a:t>
            </a:r>
          </a:p>
          <a:p>
            <a:r>
              <a:rPr lang="ru-RU" dirty="0"/>
              <a:t>Круглый стол</a:t>
            </a:r>
          </a:p>
        </p:txBody>
      </p:sp>
      <p:pic>
        <p:nvPicPr>
          <p:cNvPr id="5" name="Рисунок 4" descr="Изображение выглядит как одежда, человек, Человеческое лицо, в помещении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3511EBC-A8E7-E6EA-27BF-90AACBF7E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203" y="1229033"/>
            <a:ext cx="3810000" cy="3810000"/>
          </a:xfrm>
          <a:prstGeom prst="rect">
            <a:avLst/>
          </a:prstGeom>
        </p:spPr>
      </p:pic>
      <p:pic>
        <p:nvPicPr>
          <p:cNvPr id="6" name="Рисунок 5" descr="Изображение выглядит как одежда, человек, Человеческое лицо, в помещении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549B9430-2D5B-2150-D36C-774378DAE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29" y="1825625"/>
            <a:ext cx="4205595" cy="4205595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одежда, человек, в помещении, сте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F9758B3-77CD-77AA-155A-B5B7F96D8F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1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755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105F789F-D185-888A-48F5-5D8AF0D94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>
            <a:extLst>
              <a:ext uri="{FF2B5EF4-FFF2-40B4-BE49-F238E27FC236}">
                <a16:creationId xmlns:a16="http://schemas.microsoft.com/office/drawing/2014/main" id="{00F45280-7F57-D298-31E3-D45276F0E4D0}"/>
              </a:ext>
            </a:extLst>
          </p:cNvPr>
          <p:cNvSpPr/>
          <p:nvPr/>
        </p:nvSpPr>
        <p:spPr>
          <a:xfrm>
            <a:off x="1842052" y="969245"/>
            <a:ext cx="8388626" cy="1535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внимание!!!!</a:t>
            </a:r>
            <a:endParaRPr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5" name="Google Shape;105;p11">
            <a:extLst>
              <a:ext uri="{FF2B5EF4-FFF2-40B4-BE49-F238E27FC236}">
                <a16:creationId xmlns:a16="http://schemas.microsoft.com/office/drawing/2014/main" id="{E6860D97-4E79-CDFF-E191-DB8EC4A7537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71469"/>
            <a:ext cx="12192000" cy="50741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271FC-38B7-6577-718C-1B5C112D2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38" y="-1107226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C500F52B-3656-93F3-62E4-3F7C1D2F6B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138" y="2650255"/>
            <a:ext cx="5143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549213A-7ABF-B250-C790-19D086747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62" y="2505141"/>
            <a:ext cx="4515010" cy="338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635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F34966-F401-94B2-B1DA-6D64068C7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72018E1B-E0B9-4440-AFF3-4112E50A27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94E9BA-607C-FCA6-9265-A853E4D4F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43139"/>
            <a:ext cx="10515600" cy="152382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Наш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опыт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работы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наставничеству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муниципальном</a:t>
            </a:r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уровне</a:t>
            </a:r>
            <a:br>
              <a:rPr lang="ru-RU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5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F3B1212-FBF3-3247-2040-4F709F9697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73" r="1413" b="-3"/>
          <a:stretch>
            <a:fillRect/>
          </a:stretch>
        </p:blipFill>
        <p:spPr>
          <a:xfrm>
            <a:off x="184559" y="178616"/>
            <a:ext cx="1818520" cy="29524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C7F3B6C-959B-7A94-E18B-B9874329ED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38" r="372" b="-3"/>
          <a:stretch>
            <a:fillRect/>
          </a:stretch>
        </p:blipFill>
        <p:spPr>
          <a:xfrm>
            <a:off x="2186447" y="178616"/>
            <a:ext cx="1806346" cy="295248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79B0B47-9F73-D485-4F56-46D39A154E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905" r="5337" b="-3"/>
          <a:stretch>
            <a:fillRect/>
          </a:stretch>
        </p:blipFill>
        <p:spPr>
          <a:xfrm>
            <a:off x="4185320" y="178616"/>
            <a:ext cx="1808144" cy="295248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4FF5134-A0C8-622D-54A9-18E9DC234C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388" r="3019" b="-3"/>
          <a:stretch>
            <a:fillRect/>
          </a:stretch>
        </p:blipFill>
        <p:spPr>
          <a:xfrm>
            <a:off x="6186144" y="178616"/>
            <a:ext cx="1818520" cy="295248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F1CB0FA-DAF0-EE96-0B0B-9F01F2F39EC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81" r="5374" b="-3"/>
          <a:stretch>
            <a:fillRect/>
          </a:stretch>
        </p:blipFill>
        <p:spPr>
          <a:xfrm>
            <a:off x="8188032" y="178616"/>
            <a:ext cx="1806346" cy="295248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2F7A802-D711-9B84-685F-AC0E480BCB9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251" r="4685" b="-3"/>
          <a:stretch>
            <a:fillRect/>
          </a:stretch>
        </p:blipFill>
        <p:spPr>
          <a:xfrm>
            <a:off x="10186905" y="178616"/>
            <a:ext cx="1808144" cy="2952482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3BFB21EA-2ED1-C68E-7C27-ED8829763C31}"/>
              </a:ext>
            </a:extLst>
          </p:cNvPr>
          <p:cNvSpPr txBox="1">
            <a:spLocks/>
          </p:cNvSpPr>
          <p:nvPr/>
        </p:nvSpPr>
        <p:spPr>
          <a:xfrm>
            <a:off x="928344" y="5100569"/>
            <a:ext cx="10515600" cy="15238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200" dirty="0"/>
              <a:t>Образовательный комплекс №7 Пушкино, Образовательный комплекс №11 Пушкино</a:t>
            </a:r>
            <a:br>
              <a:rPr lang="ru-RU" sz="5200" dirty="0"/>
            </a:br>
            <a:endParaRPr lang="en-US" sz="5200" dirty="0"/>
          </a:p>
        </p:txBody>
      </p:sp>
    </p:spTree>
    <p:extLst>
      <p:ext uri="{BB962C8B-B14F-4D97-AF65-F5344CB8AC3E}">
        <p14:creationId xmlns:p14="http://schemas.microsoft.com/office/powerpoint/2010/main" val="1871551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 descr="Аудитория">
            <a:extLst>
              <a:ext uri="{FF2B5EF4-FFF2-40B4-BE49-F238E27FC236}">
                <a16:creationId xmlns:a16="http://schemas.microsoft.com/office/drawing/2014/main" id="{EEC57130-709C-4832-AFBC-9AEB5C67F7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0" y="1690688"/>
            <a:ext cx="2824224" cy="3784139"/>
          </a:xfr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41D65BE-CECC-42D1-9750-D28C026C8C55}"/>
              </a:ext>
            </a:extLst>
          </p:cNvPr>
          <p:cNvSpPr/>
          <p:nvPr/>
        </p:nvSpPr>
        <p:spPr>
          <a:xfrm>
            <a:off x="3006268" y="2954267"/>
            <a:ext cx="79241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 Создание модели совершенствования профессиональных компетенций педагогов через наставничество и систему  неформального образования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8ECCDC-8B76-4739-A07A-BA2CDD50A661}"/>
              </a:ext>
            </a:extLst>
          </p:cNvPr>
          <p:cNvSpPr/>
          <p:nvPr/>
        </p:nvSpPr>
        <p:spPr>
          <a:xfrm>
            <a:off x="2403089" y="799962"/>
            <a:ext cx="64951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Муниципальное общеобразовательное учреждение г. Ивантеевки «Образовательный центр №2»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31CB8E-3139-EF99-E998-4585C1086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15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6817" y="365125"/>
            <a:ext cx="7636214" cy="1325563"/>
          </a:xfrm>
        </p:spPr>
        <p:txBody>
          <a:bodyPr/>
          <a:lstStyle/>
          <a:p>
            <a:pPr algn="ctr"/>
            <a:r>
              <a:rPr lang="ru-RU" dirty="0"/>
              <a:t>МБОУ г. Ивантеевки «Образовательный центр № 2»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региональная стажировочная площадка по теме «Педагогический подход Lesson study (исследование урока) как ресурс наставничества по модели учитель-учитель»;</a:t>
            </a:r>
          </a:p>
          <a:p>
            <a:r>
              <a:rPr lang="ru-RU" dirty="0"/>
              <a:t>базовая площадка ФИП при Президиуме РАО по проекту «Развитие социального пространства непрерывного образования: формы организации, технологии и уровни»;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00305E3-763B-B2AB-5E61-D22EDB802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491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034A02-7227-8CD9-872F-4F2741409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553" y="137680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Опыт работы </a:t>
            </a:r>
            <a:br>
              <a:rPr lang="ru-RU" dirty="0"/>
            </a:br>
            <a:r>
              <a:rPr lang="ru-RU" dirty="0"/>
              <a:t>МБОУ «Образовательный центр № 2» </a:t>
            </a:r>
            <a:br>
              <a:rPr lang="ru-RU" dirty="0"/>
            </a:br>
            <a:r>
              <a:rPr lang="ru-RU" dirty="0"/>
              <a:t>по организации </a:t>
            </a:r>
            <a:br>
              <a:rPr lang="ru-RU" dirty="0"/>
            </a:br>
            <a:r>
              <a:rPr lang="ru-RU" dirty="0"/>
              <a:t>неформального образования специалистов и педагогов через проведение различных мероприятий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EEE6E6-DA5B-F77E-3849-62D17FCA8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842" y="3917072"/>
            <a:ext cx="10515600" cy="4351338"/>
          </a:xfrm>
        </p:spPr>
        <p:txBody>
          <a:bodyPr/>
          <a:lstStyle/>
          <a:p>
            <a:r>
              <a:rPr lang="ru-RU" dirty="0"/>
              <a:t>Методический семинар «Учись учиться» с 1999 г.</a:t>
            </a:r>
          </a:p>
          <a:p>
            <a:r>
              <a:rPr lang="ru-RU" dirty="0"/>
              <a:t>Ярмарка социально-педагогических инноваций с 2001 г.</a:t>
            </a:r>
          </a:p>
          <a:p>
            <a:r>
              <a:rPr lang="ru-RU" dirty="0"/>
              <a:t>Мастер-классы «Научу за 5 минут!» с 2019 г.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C6E645-87E8-74E2-2BE7-B5E8C7580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0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89820-81A5-1128-8A70-9A6F5D0AF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Наставничество</a:t>
            </a:r>
            <a:r>
              <a:rPr lang="en-US" b="1" dirty="0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: </a:t>
            </a:r>
            <a:br>
              <a:rPr lang="ru-RU" b="1" dirty="0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</a:br>
            <a:r>
              <a:rPr lang="ru-RU" b="1" dirty="0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ч</a:t>
            </a:r>
            <a:r>
              <a:rPr lang="en-US" b="1" dirty="0" err="1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етыре</a:t>
            </a:r>
            <a:r>
              <a:rPr lang="en-US" b="1" dirty="0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 </a:t>
            </a:r>
            <a:r>
              <a:rPr lang="en-US" b="1" dirty="0" err="1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ключевых</a:t>
            </a:r>
            <a:r>
              <a:rPr lang="en-US" b="1" dirty="0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 </a:t>
            </a:r>
            <a:r>
              <a:rPr lang="en-US" b="1" dirty="0" err="1">
                <a:solidFill>
                  <a:srgbClr val="231971"/>
                </a:solidFill>
                <a:latin typeface="Outfit Extra Bold" pitchFamily="34" charset="0"/>
                <a:ea typeface="Outfit Extra Bold" pitchFamily="34" charset="-122"/>
                <a:cs typeface="Outfit Extra Bold" pitchFamily="34" charset="-120"/>
              </a:rPr>
              <a:t>направления</a:t>
            </a:r>
            <a:br>
              <a:rPr lang="en-US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D663E8D-C6B1-312F-767B-C3B46440E0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061" y="2372138"/>
            <a:ext cx="11820939" cy="320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14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9BE69-083D-84CD-ECF4-F78D110A6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556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Региональная стажировочная </a:t>
            </a:r>
            <a:br>
              <a:rPr lang="ru-RU" dirty="0"/>
            </a:br>
            <a:r>
              <a:rPr lang="ru-RU" dirty="0"/>
              <a:t>площадка МБОУ ДПО МЦ </a:t>
            </a:r>
            <a:r>
              <a:rPr lang="ru-RU" dirty="0" err="1"/>
              <a:t>г.о</a:t>
            </a:r>
            <a:r>
              <a:rPr lang="ru-RU" dirty="0"/>
              <a:t>. Пушкинский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B2B623-7C34-4956-3C95-EEB4D5D18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6051"/>
            <a:ext cx="11117826" cy="360091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800" dirty="0"/>
              <a:t>Создание эффективной </a:t>
            </a:r>
            <a:r>
              <a:rPr lang="ru-RU" sz="3600" dirty="0"/>
              <a:t>муниципальной</a:t>
            </a:r>
            <a:r>
              <a:rPr lang="ru-RU" sz="4800" dirty="0"/>
              <a:t> системы наставничества через деятельность формальных и неформальных профессиональных сообществ</a:t>
            </a:r>
          </a:p>
          <a:p>
            <a:pPr marL="0" indent="0" algn="ctr">
              <a:buNone/>
            </a:pPr>
            <a:endParaRPr lang="ru-RU" sz="4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9A000CF-BE33-29DD-87D1-672E1EFFD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4770"/>
            <a:ext cx="2613230" cy="261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10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FFA7CF3-8EFB-3DFE-B22E-D48B1B991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512" y="0"/>
            <a:ext cx="6857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369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</TotalTime>
  <Words>563</Words>
  <Application>Microsoft Office PowerPoint</Application>
  <PresentationFormat>Широкоэкранный</PresentationFormat>
  <Paragraphs>50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Outfit Extra Bold</vt:lpstr>
      <vt:lpstr>Тема1</vt:lpstr>
      <vt:lpstr>1_Тема Office</vt:lpstr>
      <vt:lpstr>Презентация PowerPoint</vt:lpstr>
      <vt:lpstr>Наш опыт работы по наставничеству на муниципальном уровне</vt:lpstr>
      <vt:lpstr>Наш опыт работы по наставничеству на муниципальном уровне </vt:lpstr>
      <vt:lpstr>Презентация PowerPoint</vt:lpstr>
      <vt:lpstr>МБОУ г. Ивантеевки «Образовательный центр № 2»</vt:lpstr>
      <vt:lpstr>Опыт работы  МБОУ «Образовательный центр № 2»  по организации  неформального образования специалистов и педагогов через проведение различных мероприятий</vt:lpstr>
      <vt:lpstr>Наставничество:  четыре ключевых направления </vt:lpstr>
      <vt:lpstr>Региональная стажировочная  площадка МБОУ ДПО МЦ г.о. Пушкинский</vt:lpstr>
      <vt:lpstr>Презентация PowerPoint</vt:lpstr>
      <vt:lpstr>Цель стажировки</vt:lpstr>
      <vt:lpstr>Информация на сайте  МБОУ ДПО МЦ https://metodcentr.edumsko.ru/ </vt:lpstr>
      <vt:lpstr>Информация на сайте  МБОУ ДПО МЦ https://metodcentr.edumsko.ru/ </vt:lpstr>
      <vt:lpstr>Информация на сайте  МБОУ ДПО МЦ https://metodcentr.edumsko.ru/ </vt:lpstr>
      <vt:lpstr>Информация на сайте  МБОУ ДПО МЦ https://metodcentr.edumsko.ru/ </vt:lpstr>
      <vt:lpstr>Содержание </vt:lpstr>
      <vt:lpstr>Дата проведения: 17.11.25 - 20.11.25 г.  Время проведения: 10.00-14.00 Место проведения: МБОУ г. Ивантеевка «Образовательный центр №2»  Адрес: г. Ивантеевка, ул. Богданова, д. 27  </vt:lpstr>
      <vt:lpstr>Продолжительность стажировки:  16 часов, 4 дня очно - 17.11.25; 20.11.25  заочно – 18.11.25;19.11.25  Ссылка для регистрации:  https://forms.yandex.ru/u/68ecde9384227cae0ce515f3    </vt:lpstr>
      <vt:lpstr>Презентация PowerPoint</vt:lpstr>
      <vt:lpstr>Уважаемые Коллеги!!! Ждем вас для совместной работы… Рады будем вашему приезду!!!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1105</cp:lastModifiedBy>
  <cp:revision>177</cp:revision>
  <dcterms:created xsi:type="dcterms:W3CDTF">2024-01-14T08:39:34Z</dcterms:created>
  <dcterms:modified xsi:type="dcterms:W3CDTF">2025-11-01T08:21:07Z</dcterms:modified>
</cp:coreProperties>
</file>